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0" r:id="rId3"/>
    <p:sldMasterId id="2147483682" r:id="rId4"/>
    <p:sldMasterId id="2147483694" r:id="rId5"/>
    <p:sldMasterId id="2147483706" r:id="rId6"/>
    <p:sldMasterId id="2147483718" r:id="rId7"/>
    <p:sldMasterId id="2147483730" r:id="rId8"/>
    <p:sldMasterId id="2147483743" r:id="rId9"/>
  </p:sldMasterIdLst>
  <p:sldIdLst>
    <p:sldId id="272" r:id="rId10"/>
    <p:sldId id="289" r:id="rId11"/>
    <p:sldId id="260" r:id="rId12"/>
    <p:sldId id="267" r:id="rId13"/>
    <p:sldId id="274" r:id="rId14"/>
    <p:sldId id="278" r:id="rId15"/>
    <p:sldId id="286" r:id="rId16"/>
    <p:sldId id="279" r:id="rId17"/>
    <p:sldId id="282" r:id="rId18"/>
    <p:sldId id="284" r:id="rId19"/>
    <p:sldId id="288" r:id="rId20"/>
    <p:sldId id="283" r:id="rId21"/>
    <p:sldId id="269" r:id="rId22"/>
    <p:sldId id="28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27D6A-7A15-4861-8EA3-0B9745C5A16B}">
          <p14:sldIdLst>
            <p14:sldId id="272"/>
            <p14:sldId id="289"/>
            <p14:sldId id="260"/>
            <p14:sldId id="267"/>
            <p14:sldId id="274"/>
            <p14:sldId id="278"/>
            <p14:sldId id="286"/>
            <p14:sldId id="279"/>
            <p14:sldId id="282"/>
            <p14:sldId id="284"/>
            <p14:sldId id="288"/>
            <p14:sldId id="283"/>
            <p14:sldId id="269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C04"/>
    <a:srgbClr val="623B2A"/>
    <a:srgbClr val="CC0000"/>
    <a:srgbClr val="663300"/>
    <a:srgbClr val="95D1CE"/>
    <a:srgbClr val="7030A0"/>
    <a:srgbClr val="AE8ACA"/>
    <a:srgbClr val="990033"/>
    <a:srgbClr val="FFCC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59563" y="3284984"/>
            <a:ext cx="9505056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2255577" y="6309321"/>
            <a:ext cx="4320116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26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6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4052167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4052167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7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6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8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0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8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63552" y="260650"/>
            <a:ext cx="4512501" cy="5620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063552" y="1412778"/>
            <a:ext cx="4512501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6864085" y="1412778"/>
            <a:ext cx="4704523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185" y="2592117"/>
            <a:ext cx="1737783" cy="29624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0" y="2592117"/>
            <a:ext cx="5014384" cy="2962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6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BBA3-D6F3-4D15-B780-3C9795427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58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04BD-3F55-4D37-99C9-9FA2A8F49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03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D7DF-E19E-4009-8CCD-DAD5D6E17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810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2592118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2592118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BBAD-DBF9-4184-B8D9-FB032C0B8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377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8608-4BED-4AC1-8D0B-A60A2DEEE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674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3EAA-C1A0-4762-B1AB-67016C23E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932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2EC6-F02C-4780-A409-09975C6354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11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2465-B7C3-4366-8FCD-6C21EBFAF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509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94FD-B9D6-4884-8761-77D8E7B38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99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787" y="260352"/>
            <a:ext cx="6625167" cy="5619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9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C7B0-586B-47DD-9C62-D7B47F2B7C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04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185" y="647500"/>
            <a:ext cx="1737783" cy="34469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0" y="647500"/>
            <a:ext cx="5014384" cy="34469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C053-3899-4799-860C-0B20726FF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21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29E2-D8C6-400B-B569-99101146DF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728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2896-CF75-4A0C-89B7-FA85CED41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750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2198-7025-4DF1-902C-0B672CD14D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107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2592118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2592118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0209-7E02-4CEF-98AF-BA1E41AD4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95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9DD5-22C4-4B32-9122-40BFE004E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30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AE83-3EAD-4553-970A-37F9023CE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33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73E6-C75A-49A4-BDA6-2969AB140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33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E70C-7366-4347-B7F7-61BD29A29B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4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196753"/>
            <a:ext cx="8832981" cy="4929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25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937E-3FAF-49AB-B0D8-99D81F687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040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FAFA-CB2C-448D-AF5C-A736BAAB3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072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185" y="647500"/>
            <a:ext cx="1737783" cy="34469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0" y="647500"/>
            <a:ext cx="5014384" cy="34469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0C32-2C50-426C-9DD1-D175B9378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883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1645-7D31-4B68-B6EE-5AB76D7FC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126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4E94-7667-48EC-8354-DE0E00884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460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020E-6FBA-4258-8816-12073084D7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904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2592118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2592118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C9BF-BB78-4C9B-8062-DC25158722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980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88748-B460-438C-A396-78EC41A9E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377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D1D8-5714-4A5B-A857-8A69055BA2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013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B63E-3BCC-4442-8456-E2E8F26DC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44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63552" y="260649"/>
            <a:ext cx="4512501" cy="56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063552" y="1412778"/>
            <a:ext cx="4512501" cy="4713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6864085" y="1412778"/>
            <a:ext cx="4704523" cy="4713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725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144CF-1E96-47DB-A9A3-CF89457F7A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881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55B5-039E-47C3-A419-C63D85A107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33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63E1-2AE2-4E3F-B4BD-51FD6812A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324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185" y="647500"/>
            <a:ext cx="1737783" cy="34469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0" y="647500"/>
            <a:ext cx="5014384" cy="34469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9E187-CC72-407B-B151-3D8822963F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87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6EC2-648C-4D1B-90AA-2029400E4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608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AE5C-19FB-4A79-947C-85C2642675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435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2A1A-205B-4EDF-8D7D-1793B6E35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699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2592118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2592118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165D-93CD-4A49-A653-B0B5E2FD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796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C5AC-5E68-4AD9-BBF9-A3F00032D8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16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B580-E431-469A-88E3-0CAB6AA66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2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02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E365-67AF-4168-B280-85F32FD09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070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278C-3603-4980-A0A9-1C7442D72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564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050C-BD00-4B77-97B6-7FB5C56E4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939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79D6-BA06-4C11-BCD5-9B0879BB6D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398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185" y="647500"/>
            <a:ext cx="1737783" cy="344698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0" y="647500"/>
            <a:ext cx="5014384" cy="344698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2399-E118-494F-8AF6-273D9432F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709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1487"/>
            <a:ext cx="9144000" cy="2388980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1455"/>
            <a:ext cx="9144000" cy="1656839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1482-1AB9-44D8-923B-3A31B84C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389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CF265-3CB2-41FF-A77F-80E42761C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026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386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34"/>
            <a:ext cx="10515600" cy="1500253"/>
          </a:xfrm>
        </p:spPr>
        <p:txBody>
          <a:bodyPr/>
          <a:lstStyle>
            <a:lvl1pPr marL="0" indent="0">
              <a:buNone/>
              <a:defRPr sz="3199"/>
            </a:lvl1pPr>
            <a:lvl2pPr marL="609402" indent="0">
              <a:buNone/>
              <a:defRPr sz="2666"/>
            </a:lvl2pPr>
            <a:lvl3pPr marL="1218804" indent="0">
              <a:buNone/>
              <a:defRPr sz="2399"/>
            </a:lvl3pPr>
            <a:lvl4pPr marL="1828206" indent="0">
              <a:buNone/>
              <a:defRPr sz="2133"/>
            </a:lvl4pPr>
            <a:lvl5pPr marL="2437608" indent="0">
              <a:buNone/>
              <a:defRPr sz="2133"/>
            </a:lvl5pPr>
            <a:lvl6pPr marL="3047009" indent="0">
              <a:buNone/>
              <a:defRPr sz="2133"/>
            </a:lvl6pPr>
            <a:lvl7pPr marL="3656411" indent="0">
              <a:buNone/>
              <a:defRPr sz="2133"/>
            </a:lvl7pPr>
            <a:lvl8pPr marL="4265813" indent="0">
              <a:buNone/>
              <a:defRPr sz="2133"/>
            </a:lvl8pPr>
            <a:lvl9pPr marL="4875215" indent="0">
              <a:buNone/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DBA4-129C-4C3D-95A6-1F8A835E49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619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2592117"/>
            <a:ext cx="3376084" cy="1504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2592117"/>
            <a:ext cx="3378200" cy="1504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57E2-2BCD-4765-B3E9-D72DF1F37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503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6072"/>
            <a:ext cx="10515600" cy="1324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0115"/>
            <a:ext cx="5158316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360"/>
            <a:ext cx="5158316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0115"/>
            <a:ext cx="5183717" cy="825245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360"/>
            <a:ext cx="5183717" cy="36839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BB1F-2893-40C4-8A21-513A18DBB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81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4477-1046-4698-9FAF-743271485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763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E6FE-8862-4D62-8D9B-423D7B48A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3729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9F50-F176-4CD1-8BFB-EACC3B18F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360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059"/>
            <a:ext cx="3932767" cy="1599706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8179"/>
            <a:ext cx="6172200" cy="4873178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6766"/>
            <a:ext cx="3932767" cy="3813056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8074-DDE6-4ECE-A836-C2BB72C362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085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5D06-19F0-4F9B-8AFF-BADE3BE59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703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3300" y="647501"/>
            <a:ext cx="1737784" cy="3449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3601" y="647501"/>
            <a:ext cx="5016500" cy="3449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BC9E-C917-42D8-BEBA-60FCB93EA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968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41645-7D31-4B68-B6EE-5AB76D7FC4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500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4E94-7667-48EC-8354-DE0E008844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378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7020E-6FBA-4258-8816-12073084D7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208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0C9BF-BB78-4C9B-8062-DC25158722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7" y="2130850"/>
            <a:ext cx="10364391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099" y="3886649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88748-B460-438C-A396-78EC41A9E2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7246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D1D8-5714-4A5B-A857-8A69055BA2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286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0B63E-3BCC-4442-8456-E2E8F26DC7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906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144CF-1E96-47DB-A9A3-CF89457F7A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635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255B5-039E-47C3-A419-C63D85A107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493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063E1-2AE2-4E3F-B4BD-51FD6812A2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313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9E187-CC72-407B-B151-3D8822963F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47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3601" y="4052167"/>
            <a:ext cx="3376084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884" y="4052167"/>
            <a:ext cx="3376083" cy="15023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7467601" y="5842314"/>
            <a:ext cx="3856567" cy="3597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xfrm>
            <a:off x="863601" y="5842314"/>
            <a:ext cx="859367" cy="3597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8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04813"/>
            <a:ext cx="63457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25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039787" y="260352"/>
            <a:ext cx="66251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063753" y="1268415"/>
            <a:ext cx="8832849" cy="485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56367" y="981075"/>
            <a:ext cx="9601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11074402" y="6453188"/>
            <a:ext cx="590551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2B80BA-E50C-4930-9F7A-DE5243954733}" type="slidenum">
              <a:rPr lang="ru-RU" altLang="ru-RU" sz="1200" b="1">
                <a:solidFill>
                  <a:srgbClr val="7F7F7F"/>
                </a:solidFill>
              </a:rPr>
              <a:pPr algn="r" eaLnBrk="1" hangingPunct="1"/>
              <a:t>‹#›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61926"/>
            <a:ext cx="45656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3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742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2592117"/>
            <a:ext cx="6955367" cy="11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2314"/>
            <a:ext cx="38565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596706" algn="l"/>
                <a:tab pos="1195529" algn="l"/>
                <a:tab pos="1794350" algn="l"/>
                <a:tab pos="2393173" algn="l"/>
                <a:tab pos="2991994" algn="l"/>
                <a:tab pos="3590817" algn="l"/>
                <a:tab pos="4189638" algn="l"/>
                <a:tab pos="4788461" algn="l"/>
                <a:tab pos="5387282" algn="l"/>
                <a:tab pos="5986105" algn="l"/>
                <a:tab pos="6584926" algn="l"/>
                <a:tab pos="7183749" algn="l"/>
                <a:tab pos="7782570" algn="l"/>
                <a:tab pos="8381392" algn="l"/>
                <a:tab pos="8980214" algn="l"/>
                <a:tab pos="9579036" algn="l"/>
                <a:tab pos="10177858" algn="l"/>
                <a:tab pos="10776680" algn="l"/>
                <a:tab pos="11375502" algn="l"/>
                <a:tab pos="11974324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4"/>
            <a:ext cx="8593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596706" algn="l"/>
                <a:tab pos="1195529" algn="l"/>
                <a:tab pos="1794350" algn="l"/>
                <a:tab pos="2393173" algn="l"/>
                <a:tab pos="2991994" algn="l"/>
                <a:tab pos="3590817" algn="l"/>
                <a:tab pos="4189638" algn="l"/>
                <a:tab pos="4788461" algn="l"/>
                <a:tab pos="5387282" algn="l"/>
                <a:tab pos="5986105" algn="l"/>
                <a:tab pos="6584926" algn="l"/>
                <a:tab pos="7183749" algn="l"/>
                <a:tab pos="7782570" algn="l"/>
                <a:tab pos="8381392" algn="l"/>
                <a:tab pos="8980214" algn="l"/>
                <a:tab pos="9579036" algn="l"/>
                <a:tab pos="10177858" algn="l"/>
                <a:tab pos="10776680" algn="l"/>
                <a:tab pos="11375502" algn="l"/>
                <a:tab pos="11974324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fld id="{04292C36-2C32-4B13-AB93-C809FE9A5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4052167"/>
            <a:ext cx="6955367" cy="1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3229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647500"/>
            <a:ext cx="6955367" cy="11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2314"/>
            <a:ext cx="38565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964886" algn="l"/>
                <a:tab pos="1929773" algn="l"/>
                <a:tab pos="2894659" algn="l"/>
              </a:tabLst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4"/>
            <a:ext cx="8593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fld id="{ABB01FE0-67BB-401C-BFC3-89D98E028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2592118"/>
            <a:ext cx="6955367" cy="1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115484" y="6081422"/>
            <a:ext cx="1219200" cy="121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399"/>
          </a:p>
        </p:txBody>
      </p:sp>
    </p:spTree>
    <p:extLst>
      <p:ext uri="{BB962C8B-B14F-4D97-AF65-F5344CB8AC3E}">
        <p14:creationId xmlns:p14="http://schemas.microsoft.com/office/powerpoint/2010/main" val="20890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647500"/>
            <a:ext cx="6955367" cy="11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2314"/>
            <a:ext cx="38565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964886" algn="l"/>
                <a:tab pos="1929773" algn="l"/>
                <a:tab pos="2894659" algn="l"/>
              </a:tabLst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4"/>
            <a:ext cx="8593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fld id="{1A406622-1E22-4A52-936B-BC37688EE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2592118"/>
            <a:ext cx="6955367" cy="1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5282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647500"/>
            <a:ext cx="6955367" cy="11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2314"/>
            <a:ext cx="38565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964886" algn="l"/>
                <a:tab pos="1929773" algn="l"/>
                <a:tab pos="2894659" algn="l"/>
              </a:tabLst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4"/>
            <a:ext cx="8593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fld id="{5B15DA00-A7F1-42EB-A1A5-47A7090FF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2592118"/>
            <a:ext cx="6955367" cy="1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11707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647500"/>
            <a:ext cx="6955367" cy="11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2314"/>
            <a:ext cx="38565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964886" algn="l"/>
                <a:tab pos="1929773" algn="l"/>
                <a:tab pos="2894659" algn="l"/>
              </a:tabLst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4"/>
            <a:ext cx="859367" cy="3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fld id="{F3CEE6D7-213F-4A50-B497-0FCCE5A20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2592118"/>
            <a:ext cx="6955367" cy="1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3475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01" y="647500"/>
            <a:ext cx="6957484" cy="11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7467601" y="5844430"/>
            <a:ext cx="3858684" cy="36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64886" algn="l"/>
                <a:tab pos="1929773" algn="l"/>
                <a:tab pos="2894659" algn="l"/>
                <a:tab pos="3859545" algn="l"/>
              </a:tabLst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3601" y="5842313"/>
            <a:ext cx="861484" cy="36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solidFill>
                  <a:srgbClr val="623B2A"/>
                </a:solidFill>
              </a:defRPr>
            </a:lvl1pPr>
          </a:lstStyle>
          <a:p>
            <a:pPr>
              <a:defRPr/>
            </a:pPr>
            <a:fld id="{F7C9EFD4-9FAC-47C1-B1F5-BFCC3B5CD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1" y="2592117"/>
            <a:ext cx="6957484" cy="150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подзаголовка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472"/>
            <a:ext cx="2838451" cy="46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64886" algn="l"/>
                <a:tab pos="1929773" algn="l"/>
              </a:tabLst>
              <a:defRPr sz="1866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23B2A"/>
          </a:solidFill>
          <a:latin typeface="+mj-lt"/>
          <a:ea typeface="+mj-ea"/>
          <a:cs typeface="+mj-cs"/>
        </a:defRPr>
      </a:lvl1pPr>
      <a:lvl2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3351710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3961112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4570514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5179916" indent="-304701" algn="l" defTabSz="59882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623B2A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457051" indent="-457051" algn="l" defTabSz="598823" rtl="0" eaLnBrk="1" fontAlgn="base" hangingPunct="1">
        <a:lnSpc>
          <a:spcPct val="93000"/>
        </a:lnSpc>
        <a:spcBef>
          <a:spcPct val="0"/>
        </a:spcBef>
        <a:spcAft>
          <a:spcPts val="1899"/>
        </a:spcAft>
        <a:buClr>
          <a:srgbClr val="000000"/>
        </a:buClr>
        <a:buSzPct val="100000"/>
        <a:buFont typeface="Times New Roman" panose="02020603050405020304" pitchFamily="18" charset="0"/>
        <a:defRPr sz="1866" b="1" kern="1200">
          <a:solidFill>
            <a:srgbClr val="FF4E39"/>
          </a:solidFill>
          <a:latin typeface="+mn-lt"/>
          <a:ea typeface="+mn-ea"/>
          <a:cs typeface="+mn-cs"/>
        </a:defRPr>
      </a:lvl1pPr>
      <a:lvl2pPr marL="990278" indent="-380876" algn="l" defTabSz="598823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anose="02020603050405020304" pitchFamily="18" charset="0"/>
        <a:defRPr sz="1333" b="1" kern="1200">
          <a:solidFill>
            <a:srgbClr val="FF4E39"/>
          </a:solidFill>
          <a:latin typeface="+mn-lt"/>
          <a:ea typeface="+mn-ea"/>
          <a:cs typeface="+mn-cs"/>
        </a:defRPr>
      </a:lvl2pPr>
      <a:lvl3pPr marL="1523505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anose="02020603050405020304" pitchFamily="18" charset="0"/>
        <a:defRPr sz="1333" kern="1200">
          <a:solidFill>
            <a:srgbClr val="000000"/>
          </a:solidFill>
          <a:latin typeface="+mn-lt"/>
          <a:ea typeface="+mn-ea"/>
          <a:cs typeface="+mn-cs"/>
        </a:defRPr>
      </a:lvl3pPr>
      <a:lvl4pPr marL="2132907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766"/>
        </a:spcAft>
        <a:buClr>
          <a:srgbClr val="000000"/>
        </a:buClr>
        <a:buSzPct val="100000"/>
        <a:buFont typeface="Times New Roman" panose="02020603050405020304" pitchFamily="18" charset="0"/>
        <a:defRPr sz="1066" kern="1200">
          <a:solidFill>
            <a:srgbClr val="000000"/>
          </a:solidFill>
          <a:latin typeface="+mn-lt"/>
          <a:ea typeface="+mn-ea"/>
          <a:cs typeface="+mn-cs"/>
        </a:defRPr>
      </a:lvl4pPr>
      <a:lvl5pPr marL="2742308" indent="-304701" algn="l" defTabSz="598823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anose="02020603050405020304" pitchFamily="18" charset="0"/>
        <a:defRPr sz="2666" kern="1200">
          <a:solidFill>
            <a:srgbClr val="000000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1D01-5ECE-4EB8-BE38-9BC1C4D6997C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C9EA8-B33C-479F-A72A-B671D53F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3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105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6938"/>
            <a:endParaRPr lang="ru-RU" sz="1300" b="1" dirty="0" smtClean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6938"/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  <a:p>
            <a:pPr indent="895350"/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функционалом </a:t>
            </a: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Бизнес-навигатора МСП.</a:t>
            </a:r>
            <a:endParaRPr lang="ru-RU" sz="1300" b="1" dirty="0" smtClean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6938"/>
            <a:r>
              <a:rPr lang="ru-RU" sz="13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  <a:p>
            <a:pPr marL="896938"/>
            <a:r>
              <a:rPr lang="ru-RU" sz="13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анкету, позволяющую расширить возможности использования Портала. </a:t>
            </a:r>
            <a: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будет доступна в личном </a:t>
            </a:r>
            <a:b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с момента регистрации.</a:t>
            </a:r>
          </a:p>
          <a:p>
            <a:pPr indent="895350"/>
            <a:endPara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399" y="1678320"/>
            <a:ext cx="6865033" cy="2151990"/>
          </a:xfrm>
        </p:spPr>
        <p:txBody>
          <a:bodyPr>
            <a:noAutofit/>
          </a:bodyPr>
          <a:lstStyle/>
          <a:p>
            <a:pPr lvl="1"/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3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на предоставление услуги по регистрации на Портале Бизнес-навигатора МСП </a:t>
            </a:r>
            <a:r>
              <a:rPr lang="ru-RU" sz="13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пароля и логина на электронную почту.</a:t>
            </a:r>
            <a:b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регистрацию для обеспечения полного доступа к ресурсам портала, пройдя по ссылке, поступившей на адрес электронной почты.</a:t>
            </a:r>
            <a:r>
              <a:rPr lang="ru-RU" sz="12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623B2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968" y="762000"/>
            <a:ext cx="6955367" cy="788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пользователя для того, чтобы иметь </a:t>
            </a:r>
            <a:b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ко всем функциональным возможностям </a:t>
            </a: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Бизнес-навигатора МСП посредством заявления.</a:t>
            </a: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6" y="2332674"/>
            <a:ext cx="2654104" cy="19905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1585039" y="2287126"/>
            <a:ext cx="99827" cy="20732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4" y="6029716"/>
            <a:ext cx="1557589" cy="62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3506512"/>
            <a:ext cx="7219091" cy="1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9903" y="369117"/>
            <a:ext cx="624299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«Подбери недвижимость для бизнеса»</a:t>
            </a:r>
            <a:endParaRPr 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заданным фильтрам Бизнес-навигатор наглядно показывает все возможные варианты недвижимости</a:t>
            </a:r>
            <a:endParaRPr lang="ru-RU" sz="1600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85" y="1801874"/>
            <a:ext cx="7420923" cy="4445553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89" y="199455"/>
            <a:ext cx="1508285" cy="60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0" y="1376466"/>
            <a:ext cx="2340520" cy="523489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079454" y="4024650"/>
            <a:ext cx="807068" cy="17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9753" y="543892"/>
            <a:ext cx="309094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«Жизненные ситуации»</a:t>
            </a:r>
            <a:endParaRPr lang="ru-RU" sz="1600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0" y="5923611"/>
            <a:ext cx="1508285" cy="60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6" y="1694997"/>
            <a:ext cx="6506696" cy="422861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0813" y="1495634"/>
            <a:ext cx="510475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решения для бизнеса</a:t>
            </a:r>
          </a:p>
          <a:p>
            <a:pPr algn="ctr"/>
            <a:endParaRPr lang="ru-RU" sz="1600" b="1" dirty="0" smtClean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/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Нужная информация по рубрикатору или при помощи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поиска;</a:t>
            </a:r>
          </a:p>
          <a:p>
            <a:pPr indent="177800">
              <a:buFontTx/>
              <a:buChar char="-"/>
            </a:pP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вида бизнеса подобрано более 900 готовых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решений;</a:t>
            </a:r>
          </a:p>
          <a:p>
            <a:pPr indent="177800">
              <a:buFontTx/>
              <a:buChar char="-"/>
            </a:pP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подскажет, как пройти проверку, оформить сотрудников, понимать финансовые показатели и многое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другое;</a:t>
            </a:r>
          </a:p>
          <a:p>
            <a:pPr indent="177800">
              <a:buFontTx/>
              <a:buChar char="-"/>
            </a:pP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 можно распечатать или скачать в формате .</a:t>
            </a:r>
            <a:r>
              <a:rPr lang="ru-RU" sz="1600" b="1" dirty="0" err="1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ru-RU" sz="1600" b="1" dirty="0" err="1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77800">
              <a:buFontTx/>
              <a:buChar char="-"/>
            </a:pP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блоке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более 20,5 миллионов нормативных правовых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pPr indent="177800">
              <a:buFontTx/>
              <a:buChar char="-"/>
            </a:pP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</a:t>
            </a:r>
            <a:r>
              <a:rPr lang="ru-RU" sz="16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обновляется и актуализируется каждый </a:t>
            </a:r>
            <a:r>
              <a:rPr lang="ru-RU" sz="16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разделу будет доступна после заполнения и отправки анкеты!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1223" y="584197"/>
            <a:ext cx="479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«Найди и проверь Контрагента»</a:t>
            </a:r>
            <a:endParaRPr 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5" y="1369737"/>
            <a:ext cx="10674853" cy="213739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2" y="3624618"/>
            <a:ext cx="8183117" cy="260068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4" y="5922504"/>
            <a:ext cx="1405189" cy="56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82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233" y="1656997"/>
            <a:ext cx="6463936" cy="2451463"/>
          </a:xfrm>
        </p:spPr>
        <p:txBody>
          <a:bodyPr>
            <a:noAutofit/>
          </a:bodyPr>
          <a:lstStyle/>
          <a:p>
            <a:pPr lvl="1" indent="361950" algn="just"/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«Личный кабинет» на Портале с момента регистрации поступает анкета. После ознакомления с функционалом Портала ее необходимо заполнить, отправить и, благодаря этому, получить премиальный доступ к дополнительному функционалу Бизнес-навигатора. А именно, </a:t>
            </a:r>
            <a:r>
              <a:rPr lang="ru-RU" sz="1700" u="sng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экспресс-проверка компаний-контрагентов</a:t>
            </a:r>
            <a:r>
              <a:rPr lang="ru-RU" sz="17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(полный профиль компании, арбитражные дела, финансовое состояние, контракты и договоры, лицензии, патенты, декларации и сертификаты соответствия)  для проявления должной осмотрительности, </a:t>
            </a:r>
            <a:r>
              <a:rPr lang="ru-RU" sz="1700" u="sng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бизнес-справки по компаниям</a:t>
            </a:r>
            <a:r>
              <a:rPr lang="ru-RU" sz="17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u="sng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</a:t>
            </a:r>
            <a:br>
              <a:rPr lang="ru-RU" sz="1700" u="sng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спискам компаний </a:t>
            </a:r>
            <a:r>
              <a:rPr lang="ru-RU" sz="17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иной функционал. </a:t>
            </a:r>
            <a:endParaRPr lang="ru-RU" sz="1700" dirty="0">
              <a:solidFill>
                <a:srgbClr val="611C04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2710025" y="1300265"/>
            <a:ext cx="198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7" y="5956424"/>
            <a:ext cx="1538343" cy="61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3" y="4513206"/>
            <a:ext cx="2596997" cy="220111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506548" y="5486763"/>
            <a:ext cx="1121834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69" y="616266"/>
            <a:ext cx="5007378" cy="5958630"/>
          </a:xfrm>
          <a:ln w="190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84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5260" y="2975553"/>
            <a:ext cx="10341481" cy="906894"/>
          </a:xfrm>
        </p:spPr>
        <p:txBody>
          <a:bodyPr>
            <a:noAutofit/>
          </a:bodyPr>
          <a:lstStyle/>
          <a:p>
            <a:pPr lvl="1" algn="ctr"/>
            <a:r>
              <a:rPr lang="ru-RU" sz="6600" dirty="0" smtClean="0">
                <a:solidFill>
                  <a:srgbClr val="CC0000"/>
                </a:solidFill>
                <a:latin typeface="Times New Roman" panose="02020603050405020304" pitchFamily="18" charset="0"/>
                <a:cs typeface="Miriam Fixed" panose="020B0509050101010101" pitchFamily="49" charset="-79"/>
              </a:rPr>
              <a:t>Спасибо за внимание!</a:t>
            </a:r>
            <a:endParaRPr lang="ru-RU" sz="1500" dirty="0">
              <a:solidFill>
                <a:srgbClr val="CC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4" y="5769072"/>
            <a:ext cx="1900489" cy="76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43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/>
            <a:r>
              <a:rPr lang="ru-RU" sz="13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  <a:p>
            <a:pPr marL="719138"/>
            <a: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функционалом Портала Бизнес-навигатор МСП</a:t>
            </a:r>
          </a:p>
          <a:p>
            <a:pPr marL="719138"/>
            <a:endParaRPr lang="ru-RU" sz="1500" b="1" dirty="0">
              <a:solidFill>
                <a:srgbClr val="623B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/>
            <a:r>
              <a:rPr lang="ru-RU" sz="13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  <a:p>
            <a:pPr marL="719138"/>
            <a:r>
              <a:rPr lang="ru-RU" sz="13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анкету, позволяющую расширить возможности использования Портала. </a:t>
            </a:r>
            <a: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будет доступна </a:t>
            </a:r>
            <a:b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с момента регистрации.</a:t>
            </a:r>
          </a:p>
          <a:p>
            <a:pPr indent="895350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101" y="1358269"/>
            <a:ext cx="7106332" cy="2964984"/>
          </a:xfrm>
        </p:spPr>
        <p:txBody>
          <a:bodyPr>
            <a:noAutofit/>
          </a:bodyPr>
          <a:lstStyle/>
          <a:p>
            <a:pPr lvl="1"/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3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МФЦ для регистрации 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Бизнес-навигатора </a:t>
            </a: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МСП.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промокод</a:t>
            </a:r>
            <a:b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b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 с использованием промокода.</a:t>
            </a:r>
            <a:b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регистрацию для обеспечения полного доступа к ресурсам портала, пройдя </a:t>
            </a:r>
            <a:b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поступившей на адрес электронной почты.</a:t>
            </a:r>
            <a: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solidFill>
                <a:srgbClr val="623B2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8994" y="412900"/>
            <a:ext cx="6955367" cy="788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пользователя для того, чтобы иметь </a:t>
            </a:r>
            <a:b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ко всем функциональным возможностям </a:t>
            </a: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Бизнес-навигатора МСП с использованием промокода.</a:t>
            </a:r>
            <a: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98034" y="1964438"/>
            <a:ext cx="80434" cy="22226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4" y="6029716"/>
            <a:ext cx="1557589" cy="62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" y="3747908"/>
            <a:ext cx="6682259" cy="1368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92" y="1922019"/>
            <a:ext cx="4222498" cy="31945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804400" y="3771900"/>
            <a:ext cx="2146300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838" y="568308"/>
            <a:ext cx="3848642" cy="581983"/>
          </a:xfrm>
        </p:spPr>
        <p:txBody>
          <a:bodyPr>
            <a:normAutofit/>
          </a:bodyPr>
          <a:lstStyle/>
          <a:p>
            <a:pPr indent="355600" algn="ctr"/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порталом</a:t>
            </a:r>
            <a:endParaRPr lang="ru-RU" sz="1100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2482"/>
            <a:ext cx="5541909" cy="4622896"/>
          </a:xfrm>
        </p:spPr>
        <p:txBody>
          <a:bodyPr>
            <a:normAutofit fontScale="85000" lnSpcReduction="20000"/>
          </a:bodyPr>
          <a:lstStyle/>
          <a:p>
            <a:pPr marL="355600" indent="0">
              <a:buNone/>
            </a:pPr>
            <a:r>
              <a:rPr lang="ru-RU" sz="24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информационная панель (меню) состоит из </a:t>
            </a: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разделов:</a:t>
            </a:r>
          </a:p>
          <a:p>
            <a:pPr marL="355600" indent="0">
              <a:buNone/>
            </a:pPr>
            <a:endParaRPr lang="ru-RU" sz="24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бизнеса и расчет бизнес-плана</a:t>
            </a:r>
            <a:endParaRPr lang="ru-RU" sz="24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</a:t>
            </a:r>
            <a:r>
              <a:rPr lang="ru-RU" sz="24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Подбора недвижимости</a:t>
            </a: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контрагента</a:t>
            </a:r>
            <a:endParaRPr lang="ru-RU" sz="24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Закупок крупных компаний</a:t>
            </a: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бизнеса</a:t>
            </a:r>
            <a:endParaRPr lang="ru-RU" sz="24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в жизненной ситуации</a:t>
            </a:r>
          </a:p>
          <a:p>
            <a:pPr marL="355600" indent="0">
              <a:buNone/>
            </a:pPr>
            <a:endParaRPr lang="ru-RU" sz="2400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0">
              <a:buNone/>
            </a:pPr>
            <a:r>
              <a:rPr lang="ru-RU" sz="24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любого из разделов меню </a:t>
            </a:r>
            <a:r>
              <a:rPr lang="ru-RU" sz="24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панели отображается содержание выбранного раздела.</a:t>
            </a:r>
          </a:p>
          <a:p>
            <a:pPr marL="0" indent="0">
              <a:buNone/>
            </a:pPr>
            <a:endParaRPr lang="ru-RU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901530"/>
            <a:ext cx="1643314" cy="66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77" y="1252252"/>
            <a:ext cx="6260006" cy="46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2192000" cy="6858000"/>
            <a:chOff x="-186267" y="575733"/>
            <a:chExt cx="12192000" cy="6858000"/>
          </a:xfrm>
          <a:noFill/>
        </p:grpSpPr>
        <p:sp>
          <p:nvSpPr>
            <p:cNvPr id="19" name="Прямоугольник 18"/>
            <p:cNvSpPr/>
            <p:nvPr/>
          </p:nvSpPr>
          <p:spPr>
            <a:xfrm>
              <a:off x="-186267" y="575733"/>
              <a:ext cx="12192000" cy="6858000"/>
            </a:xfrm>
            <a:prstGeom prst="rect">
              <a:avLst/>
            </a:prstGeom>
            <a:grpFill/>
            <a:ln>
              <a:noFill/>
            </a:ln>
            <a:effectLst>
              <a:glow rad="12700">
                <a:schemeClr val="accent2">
                  <a:satMod val="175000"/>
                  <a:alpha val="28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rot="5400000">
              <a:off x="-186267" y="575736"/>
              <a:ext cx="1862667" cy="1862667"/>
            </a:xfrm>
            <a:prstGeom prst="rtTriangle">
              <a:avLst/>
            </a:prstGeom>
            <a:grpFill/>
            <a:ln>
              <a:noFill/>
            </a:ln>
            <a:effectLst>
              <a:glow rad="38100">
                <a:schemeClr val="accent2">
                  <a:satMod val="175000"/>
                  <a:alpha val="6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58353" y="2418326"/>
            <a:ext cx="41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15349" y="781547"/>
            <a:ext cx="5156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5125" algn="just"/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«Рассчитай бизнес-план» </a:t>
            </a:r>
            <a:endParaRPr lang="ru-RU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0" y="1681834"/>
            <a:ext cx="10934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направление для расширения компании?</a:t>
            </a:r>
          </a:p>
          <a:p>
            <a:pPr indent="365125" algn="just"/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рассчитать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 по новому виду деятельности или в 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городе открыть филиал?</a:t>
            </a: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125" algn="just"/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востребованные продукты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услуги 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 городе и районе, сколько вокруг 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и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 и на какую прибыль вы можете рассчитывать.</a:t>
            </a:r>
            <a:endParaRPr lang="ru-RU" sz="2000" b="0" i="0" dirty="0">
              <a:solidFill>
                <a:srgbClr val="66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/>
          <a:stretch/>
        </p:blipFill>
        <p:spPr>
          <a:xfrm>
            <a:off x="3615349" y="3620826"/>
            <a:ext cx="4233012" cy="279314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9" y="5851492"/>
            <a:ext cx="1838851" cy="73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15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8353" y="2418326"/>
            <a:ext cx="41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2" y="1443408"/>
            <a:ext cx="5769070" cy="31741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70610" y="719903"/>
            <a:ext cx="6542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бизнеса по соотношению спроса и предложения</a:t>
            </a:r>
            <a:endParaRPr lang="ru-RU" sz="20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" y="5970228"/>
            <a:ext cx="1657168" cy="66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42" y="3078286"/>
            <a:ext cx="6030667" cy="35059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44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8353" y="2418326"/>
            <a:ext cx="41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2685" y="646645"/>
            <a:ext cx="4306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о мерах </a:t>
            </a:r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6127" y="1367650"/>
            <a:ext cx="110801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9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19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получением государственной поддержки, кредита или гарантии (поручительства)?</a:t>
            </a:r>
          </a:p>
          <a:p>
            <a:pPr indent="361950" algn="just"/>
            <a:endParaRPr lang="ru-RU" sz="19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19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МСП собрала в </a:t>
            </a:r>
            <a:r>
              <a:rPr lang="ru-RU" sz="19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базу все </a:t>
            </a:r>
            <a:r>
              <a:rPr lang="ru-RU" sz="19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</a:t>
            </a:r>
            <a:r>
              <a:rPr lang="ru-RU" sz="19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организации, которые поддерживают малый и средний бизнес в вашем городе.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887" r="2301" b="2069"/>
          <a:stretch/>
        </p:blipFill>
        <p:spPr>
          <a:xfrm>
            <a:off x="4399753" y="2787607"/>
            <a:ext cx="3275800" cy="372795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9" y="5736174"/>
            <a:ext cx="1938589" cy="77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07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8353" y="2418326"/>
            <a:ext cx="41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98542" y="1571086"/>
            <a:ext cx="6344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lnSpc>
                <a:spcPct val="150000"/>
              </a:lnSpc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финансовой поддержке размещена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информационной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во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вкладке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</a:t>
            </a:r>
            <a:b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65125" algn="just">
              <a:lnSpc>
                <a:spcPct val="150000"/>
              </a:lnSpc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мерах поддержки субъектов МСП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закупкам крупнейших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Информационно-маркетинговая поддержка.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меры поддержки МСП на Дальнем Востоке.</a:t>
            </a:r>
            <a:endParaRPr lang="ru-RU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6598" y="545203"/>
            <a:ext cx="4306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о мерах </a:t>
            </a:r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5" y="5784475"/>
            <a:ext cx="1795714" cy="72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2" y="1353238"/>
            <a:ext cx="3941982" cy="50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-35428" y="14324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24639" y="2452528"/>
            <a:ext cx="41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1198" y="610138"/>
            <a:ext cx="6729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мерах финансовой поддержки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6" y="3520080"/>
            <a:ext cx="3429479" cy="14003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76821" y="1456455"/>
            <a:ext cx="1136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фильтры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банку и сумме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кредита, которые исключают неподходящие </a:t>
            </a:r>
            <a:r>
              <a:rPr lang="ru-RU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программы из списка. На карте отображаются отделения банков, кредитующих </a:t>
            </a:r>
            <a:r>
              <a:rPr lang="ru-RU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предпринимателей.</a:t>
            </a:r>
            <a:endParaRPr lang="ru-RU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4" y="3013348"/>
            <a:ext cx="4769475" cy="2354928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sp>
        <p:nvSpPr>
          <p:cNvPr id="12" name="Стрелка вправо 11"/>
          <p:cNvSpPr/>
          <p:nvPr/>
        </p:nvSpPr>
        <p:spPr>
          <a:xfrm>
            <a:off x="3761178" y="4130874"/>
            <a:ext cx="273835" cy="123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9" y="6036549"/>
            <a:ext cx="1424239" cy="572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77" y="2176054"/>
            <a:ext cx="2306590" cy="4446036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6651970" y="4160139"/>
            <a:ext cx="273835" cy="123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33672" y="51485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15599" y="1325665"/>
            <a:ext cx="29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00" y="1407204"/>
            <a:ext cx="781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26" y="4089721"/>
            <a:ext cx="576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9745" y="2626767"/>
            <a:ext cx="493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3383" y="5554279"/>
            <a:ext cx="258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5134" y="2227189"/>
            <a:ext cx="535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3672" y="628956"/>
            <a:ext cx="543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«Подбери недвижимость для бизнеса»</a:t>
            </a:r>
            <a:endParaRPr lang="ru-RU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3335" y="1596937"/>
            <a:ext cx="10433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000" b="1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недвижимости для бизнеса </a:t>
            </a:r>
            <a:endParaRPr lang="ru-RU" sz="2000" b="1" dirty="0" smtClean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125" algn="just"/>
            <a:endParaRPr lang="ru-RU" sz="20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125" algn="just"/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20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аренду или государственное имущество, доступное для малых </a:t>
            </a: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предприятий.</a:t>
            </a:r>
          </a:p>
          <a:p>
            <a:pPr indent="365125" algn="just"/>
            <a:endParaRPr lang="ru-RU" sz="20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63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База </a:t>
            </a:r>
            <a:r>
              <a:rPr lang="ru-RU" sz="20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Бизнес-навигатора МСП </a:t>
            </a: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не </a:t>
            </a:r>
            <a:r>
              <a:rPr lang="ru-RU" sz="20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коммерческие, </a:t>
            </a: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</a:t>
            </a:r>
            <a:r>
              <a:rPr lang="ru-RU" sz="2000" dirty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объекты </a:t>
            </a:r>
            <a:r>
              <a:rPr lang="ru-RU" sz="2000" dirty="0" smtClean="0">
                <a:solidFill>
                  <a:srgbClr val="61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земельные участки, недвижимость иных собственников.</a:t>
            </a:r>
            <a:endParaRPr lang="ru-RU" sz="2000" dirty="0">
              <a:solidFill>
                <a:srgbClr val="611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4957" y="106016"/>
            <a:ext cx="3327355" cy="1146236"/>
            <a:chOff x="2095500" y="1809750"/>
            <a:chExt cx="4133023" cy="14237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619" y="1964041"/>
              <a:ext cx="1106904" cy="121648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1809750"/>
              <a:ext cx="3517573" cy="142378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47" y="3898906"/>
            <a:ext cx="8047904" cy="22552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92" y="6000750"/>
            <a:ext cx="1480921" cy="59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506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нэк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инэкТема" id="{A70DA443-FF01-4DC5-9016-4546C2449351}" vid="{7C20862E-FB28-4604-A49A-A29C82FBA2F4}"/>
    </a:ext>
  </a:extLst>
</a:theme>
</file>

<file path=ppt/theme/theme2.xml><?xml version="1.0" encoding="utf-8"?>
<a:theme xmlns:a="http://schemas.openxmlformats.org/drawingml/2006/main" name="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ФЦ тем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МФЦ тема" id="{CFC958E8-65BA-4205-9D09-E432DA0CFDA3}" vid="{8E5B3817-3F38-4245-B878-CB83765DC365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МинэкТема</Template>
  <TotalTime>2676</TotalTime>
  <Words>388</Words>
  <Application>Microsoft Office PowerPoint</Application>
  <PresentationFormat>Широкоэкранный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Miriam Fixed</vt:lpstr>
      <vt:lpstr>Times New Roman</vt:lpstr>
      <vt:lpstr>Wingdings</vt:lpstr>
      <vt:lpstr>МинэкТема</vt:lpstr>
      <vt:lpstr>Внутренние страницы 2</vt:lpstr>
      <vt:lpstr>МФЦ тема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ШАГ 1 Подать заявление на предоставление услуги по регистрации на Портале Бизнес-навигатора МСП через МФЦ.  Поступление пароля и логина на электронную почту.  ШАГ 2 Подтвердить регистрацию для обеспечения полного доступа к ресурсам портала, пройдя по ссылке, поступившей на адрес электронной почты.  </vt:lpstr>
      <vt:lpstr>ШАГ 1 Обратиться в МФЦ для регистрации на Портале Бизнес-навигатора МСП.  Получить промокод  ШАГ 2 Зарегистрироваться на портале с использованием промокода.  ШАГ 3 Подтвердить регистрацию для обеспечения полного доступа к ресурсам портала, пройдя  по ссылке, поступившей на адрес электронной почты.  </vt:lpstr>
      <vt:lpstr>Работа с порталом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«Личный кабинет» на Портале с момента регистрации поступает анкета. После ознакомления с функционалом Портала ее необходимо заполнить, отправить и, благодаря этому, получить премиальный доступ к дополнительному функционалу Бизнес-навигатора. А именно, экспресс-проверка компаний-контрагентов (полный профиль компании, арбитражные дела, финансовое состояние, контракты и договоры, лицензии, патенты, декларации и сертификаты соответствия)  для проявления должной осмотрительности, бизнес-справки по компаниям, аналитика  по спискам компаний и иной функционал.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Шамилов Руслан Фикрат оглы</dc:creator>
  <cp:lastModifiedBy>111</cp:lastModifiedBy>
  <cp:revision>165</cp:revision>
  <dcterms:created xsi:type="dcterms:W3CDTF">2017-05-23T14:01:32Z</dcterms:created>
  <dcterms:modified xsi:type="dcterms:W3CDTF">2017-09-08T10:14:51Z</dcterms:modified>
</cp:coreProperties>
</file>